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15200" cy="96012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16" y="-25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2976372"/>
            <a:ext cx="621792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5376672"/>
            <a:ext cx="512064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2208276"/>
            <a:ext cx="3182112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2208276"/>
            <a:ext cx="3182112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image" Target="../media/image1.jp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315200" cy="9601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7715" y="-115696"/>
            <a:ext cx="5779769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4972" y="2476471"/>
            <a:ext cx="6785254" cy="2185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8929116"/>
            <a:ext cx="2340864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8929116"/>
            <a:ext cx="1682496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8929116"/>
            <a:ext cx="1682496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king@Paulding.k12.ga.us" TargetMode="External" /><Relationship Id="rId7" Type="http://schemas.openxmlformats.org/officeDocument/2006/relationships/hyperlink" Target="mailto:ayergin@paulding.k12.ga.us" TargetMode="External" /><Relationship Id="rId2" Type="http://schemas.openxmlformats.org/officeDocument/2006/relationships/hyperlink" Target="mailto:lcarson@Paulding.k12.ga.us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mailto:bmittelman@paulding.k12.ga.us" TargetMode="External" /><Relationship Id="rId5" Type="http://schemas.openxmlformats.org/officeDocument/2006/relationships/hyperlink" Target="mailto:jtallman@Paulding.k12.ga.us" TargetMode="External" /><Relationship Id="rId4" Type="http://schemas.openxmlformats.org/officeDocument/2006/relationships/hyperlink" Target="mailto:rwalton@paulding.k12.ga.us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7039" y="1499107"/>
            <a:ext cx="2188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8/</a:t>
            </a:r>
            <a:r>
              <a:rPr lang="en-US" sz="1800" dirty="0">
                <a:solidFill>
                  <a:srgbClr val="FFFFFF"/>
                </a:solidFill>
                <a:latin typeface="Carlito"/>
                <a:cs typeface="Carlito"/>
              </a:rPr>
              <a:t>31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-</a:t>
            </a:r>
            <a:r>
              <a:rPr lang="en-US" sz="1800" dirty="0">
                <a:solidFill>
                  <a:srgbClr val="FFFFFF"/>
                </a:solidFill>
                <a:latin typeface="Carlito"/>
                <a:cs typeface="Carlito"/>
              </a:rPr>
              <a:t>9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/</a:t>
            </a:r>
            <a:r>
              <a:rPr lang="en-US" sz="180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972" y="2476471"/>
            <a:ext cx="3729990" cy="218503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155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Reading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Writing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spc="-5" dirty="0">
                <a:latin typeface="Carlito"/>
                <a:cs typeface="Carlito"/>
              </a:rPr>
              <a:t>RL1: Refer to details and examples in a text when explaining what</a:t>
            </a:r>
            <a:r>
              <a:rPr sz="1000" spc="7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the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text says explicitly </a:t>
            </a:r>
            <a:r>
              <a:rPr sz="1000" dirty="0">
                <a:latin typeface="Carlito"/>
                <a:cs typeface="Carlito"/>
              </a:rPr>
              <a:t>and </a:t>
            </a:r>
            <a:r>
              <a:rPr sz="1000" spc="-5" dirty="0">
                <a:latin typeface="Carlito"/>
                <a:cs typeface="Carlito"/>
              </a:rPr>
              <a:t>when drawing inferences from the</a:t>
            </a:r>
            <a:r>
              <a:rPr sz="1000" spc="3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text.</a:t>
            </a:r>
            <a:endParaRPr sz="1000">
              <a:latin typeface="Carlito"/>
              <a:cs typeface="Carlito"/>
            </a:endParaRPr>
          </a:p>
          <a:p>
            <a:pPr marL="12700" marR="78105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rlito"/>
                <a:cs typeface="Carlito"/>
              </a:rPr>
              <a:t>RL2: Determine a theme of a story, drama, or poem from details in the  text; summarize the</a:t>
            </a:r>
            <a:r>
              <a:rPr sz="1000" spc="3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text.</a:t>
            </a:r>
            <a:endParaRPr sz="1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RL3: Describe in depth a character, setting, or </a:t>
            </a:r>
            <a:r>
              <a:rPr sz="1000" spc="-10" dirty="0">
                <a:latin typeface="Carlito"/>
                <a:cs typeface="Carlito"/>
              </a:rPr>
              <a:t>event </a:t>
            </a:r>
            <a:r>
              <a:rPr sz="1000" spc="-5" dirty="0">
                <a:latin typeface="Carlito"/>
                <a:cs typeface="Carlito"/>
              </a:rPr>
              <a:t>in a story or drama,  drawing on specific details in the text </a:t>
            </a:r>
            <a:r>
              <a:rPr sz="1000" spc="-10" dirty="0">
                <a:latin typeface="Carlito"/>
                <a:cs typeface="Carlito"/>
              </a:rPr>
              <a:t>(e.g., </a:t>
            </a:r>
            <a:r>
              <a:rPr sz="1000" spc="-5" dirty="0">
                <a:latin typeface="Carlito"/>
                <a:cs typeface="Carlito"/>
              </a:rPr>
              <a:t>a character’s thoughts,  words, or</a:t>
            </a:r>
            <a:r>
              <a:rPr sz="1000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actions).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RL4: Determine the meaning of words and</a:t>
            </a:r>
            <a:r>
              <a:rPr sz="1000" spc="25" dirty="0">
                <a:latin typeface="Carlito"/>
                <a:cs typeface="Carlito"/>
              </a:rPr>
              <a:t> </a:t>
            </a:r>
            <a:r>
              <a:rPr sz="1000" spc="-5" dirty="0">
                <a:latin typeface="Carlito"/>
                <a:cs typeface="Carlito"/>
              </a:rPr>
              <a:t>phrases</a:t>
            </a:r>
            <a:endParaRPr sz="1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Carlito"/>
                <a:cs typeface="Carlito"/>
              </a:rPr>
              <a:t>Writing</a:t>
            </a:r>
            <a:endParaRPr sz="1000">
              <a:latin typeface="Carlito"/>
              <a:cs typeface="Carlito"/>
            </a:endParaRPr>
          </a:p>
          <a:p>
            <a:pPr marL="12700" marR="77470">
              <a:lnSpc>
                <a:spcPct val="100000"/>
              </a:lnSpc>
            </a:pPr>
            <a:r>
              <a:rPr sz="1000" spc="-5" dirty="0">
                <a:latin typeface="Carlito"/>
                <a:cs typeface="Carlito"/>
              </a:rPr>
              <a:t>W1: Write opinion pieces on topics or texts, supporting a point of </a:t>
            </a:r>
            <a:r>
              <a:rPr sz="1000" spc="-10" dirty="0">
                <a:latin typeface="Carlito"/>
                <a:cs typeface="Carlito"/>
              </a:rPr>
              <a:t>view  </a:t>
            </a:r>
            <a:r>
              <a:rPr sz="1000" spc="-5" dirty="0">
                <a:latin typeface="Carlito"/>
                <a:cs typeface="Carlito"/>
              </a:rPr>
              <a:t>with reasons.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4572" y="2610739"/>
            <a:ext cx="2428240" cy="101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sz="1800" dirty="0">
              <a:latin typeface="Carlito"/>
              <a:cs typeface="Carlito"/>
            </a:endParaRPr>
          </a:p>
          <a:p>
            <a:pPr marL="12700" marR="5080" indent="1270" algn="ctr">
              <a:lnSpc>
                <a:spcPct val="100000"/>
              </a:lnSpc>
              <a:spcBef>
                <a:spcPts val="1330"/>
              </a:spcBef>
            </a:pPr>
            <a:r>
              <a:rPr sz="1200" u="sng" spc="-5" dirty="0">
                <a:latin typeface="Carlito"/>
                <a:cs typeface="Carlito"/>
              </a:rPr>
              <a:t>Homework </a:t>
            </a:r>
            <a:r>
              <a:rPr sz="1200" u="sng" dirty="0">
                <a:latin typeface="Carlito"/>
                <a:cs typeface="Carlito"/>
              </a:rPr>
              <a:t>is </a:t>
            </a:r>
            <a:r>
              <a:rPr sz="1200" u="sng" spc="-5" dirty="0">
                <a:latin typeface="Carlito"/>
                <a:cs typeface="Carlito"/>
              </a:rPr>
              <a:t>now on </a:t>
            </a:r>
            <a:r>
              <a:rPr sz="1200" u="sng" spc="-10" dirty="0">
                <a:latin typeface="Carlito"/>
                <a:cs typeface="Carlito"/>
              </a:rPr>
              <a:t>Canvas. </a:t>
            </a:r>
            <a:r>
              <a:rPr sz="1200" u="sng" spc="-15" dirty="0">
                <a:latin typeface="Carlito"/>
                <a:cs typeface="Carlito"/>
              </a:rPr>
              <a:t>Have  </a:t>
            </a:r>
            <a:r>
              <a:rPr sz="1200" u="sng" spc="-5" dirty="0">
                <a:latin typeface="Carlito"/>
                <a:cs typeface="Carlito"/>
              </a:rPr>
              <a:t>your child </a:t>
            </a:r>
            <a:r>
              <a:rPr sz="1200" u="sng" spc="-10">
                <a:latin typeface="Carlito"/>
                <a:cs typeface="Carlito"/>
              </a:rPr>
              <a:t>complete </a:t>
            </a:r>
            <a:r>
              <a:rPr sz="1200" u="sng" spc="-5">
                <a:latin typeface="Carlito"/>
                <a:cs typeface="Carlito"/>
              </a:rPr>
              <a:t>Math</a:t>
            </a:r>
            <a:r>
              <a:rPr sz="1200" u="sng" spc="-75">
                <a:latin typeface="Carlito"/>
                <a:cs typeface="Carlito"/>
              </a:rPr>
              <a:t> </a:t>
            </a:r>
            <a:r>
              <a:rPr sz="1200" u="sng" dirty="0">
                <a:latin typeface="Carlito"/>
                <a:cs typeface="Carlito"/>
              </a:rPr>
              <a:t>and  </a:t>
            </a:r>
            <a:r>
              <a:rPr sz="1200" u="sng" spc="-5" dirty="0">
                <a:latin typeface="Carlito"/>
                <a:cs typeface="Carlito"/>
              </a:rPr>
              <a:t>ELA each night </a:t>
            </a:r>
            <a:r>
              <a:rPr sz="1200" u="sng" spc="-10" dirty="0">
                <a:latin typeface="Carlito"/>
                <a:cs typeface="Carlito"/>
              </a:rPr>
              <a:t>for</a:t>
            </a:r>
            <a:r>
              <a:rPr sz="1200" u="sng" spc="-30" dirty="0">
                <a:latin typeface="Carlito"/>
                <a:cs typeface="Carlito"/>
              </a:rPr>
              <a:t> </a:t>
            </a:r>
            <a:r>
              <a:rPr sz="1200" u="sng" spc="-5" dirty="0">
                <a:latin typeface="Carlito"/>
                <a:cs typeface="Carlito"/>
              </a:rPr>
              <a:t>credit.</a:t>
            </a:r>
            <a:endParaRPr sz="1200" u="sng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5240" y="3785996"/>
            <a:ext cx="2407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Please </a:t>
            </a:r>
            <a:r>
              <a:rPr sz="1200" spc="-5" dirty="0">
                <a:latin typeface="Carlito"/>
                <a:cs typeface="Carlito"/>
              </a:rPr>
              <a:t>sign your </a:t>
            </a:r>
            <a:r>
              <a:rPr sz="1200" spc="-15" dirty="0">
                <a:latin typeface="Carlito"/>
                <a:cs typeface="Carlito"/>
              </a:rPr>
              <a:t>child’s </a:t>
            </a:r>
            <a:r>
              <a:rPr sz="1200" spc="-5" dirty="0">
                <a:latin typeface="Carlito"/>
                <a:cs typeface="Carlito"/>
              </a:rPr>
              <a:t>agenda </a:t>
            </a:r>
            <a:r>
              <a:rPr sz="1200" spc="-15" dirty="0">
                <a:latin typeface="Carlito"/>
                <a:cs typeface="Carlito"/>
              </a:rPr>
              <a:t>nightly.  </a:t>
            </a:r>
            <a:r>
              <a:rPr sz="1200" dirty="0">
                <a:latin typeface="Carlito"/>
                <a:cs typeface="Carlito"/>
              </a:rPr>
              <a:t>This </a:t>
            </a:r>
            <a:r>
              <a:rPr sz="1200" spc="-5" dirty="0">
                <a:latin typeface="Carlito"/>
                <a:cs typeface="Carlito"/>
              </a:rPr>
              <a:t>will show your child read </a:t>
            </a:r>
            <a:r>
              <a:rPr sz="1200" spc="-10" dirty="0">
                <a:latin typeface="Carlito"/>
                <a:cs typeface="Carlito"/>
              </a:rPr>
              <a:t>for </a:t>
            </a:r>
            <a:r>
              <a:rPr sz="1200" dirty="0">
                <a:latin typeface="Carlito"/>
                <a:cs typeface="Carlito"/>
              </a:rPr>
              <a:t>20  min.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9917" y="4517516"/>
            <a:ext cx="720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S</a:t>
            </a:r>
            <a:r>
              <a:rPr sz="1200" b="1" spc="-10" dirty="0">
                <a:latin typeface="Carlito"/>
                <a:cs typeface="Carlito"/>
              </a:rPr>
              <a:t>e</a:t>
            </a:r>
            <a:r>
              <a:rPr sz="1200" b="1" dirty="0">
                <a:latin typeface="Carlito"/>
                <a:cs typeface="Carlito"/>
              </a:rPr>
              <a:t>p</a:t>
            </a:r>
            <a:r>
              <a:rPr sz="1200" b="1" spc="-10" dirty="0">
                <a:latin typeface="Carlito"/>
                <a:cs typeface="Carlito"/>
              </a:rPr>
              <a:t>t</a:t>
            </a:r>
            <a:r>
              <a:rPr sz="1200" b="1" spc="-5" dirty="0">
                <a:latin typeface="Carlito"/>
                <a:cs typeface="Carlito"/>
              </a:rPr>
              <a:t>em</a:t>
            </a:r>
            <a:r>
              <a:rPr sz="1200" b="1" dirty="0">
                <a:latin typeface="Carlito"/>
                <a:cs typeface="Carlito"/>
              </a:rPr>
              <a:t>b</a:t>
            </a:r>
            <a:r>
              <a:rPr sz="1200" b="1" spc="-5" dirty="0">
                <a:latin typeface="Carlito"/>
                <a:cs typeface="Carlito"/>
              </a:rPr>
              <a:t>e</a:t>
            </a:r>
            <a:r>
              <a:rPr sz="1200" b="1" dirty="0">
                <a:latin typeface="Carlito"/>
                <a:cs typeface="Carlito"/>
              </a:rPr>
              <a:t>r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5541" y="4883277"/>
            <a:ext cx="1148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2</a:t>
            </a:r>
            <a:r>
              <a:rPr sz="1200" b="1" baseline="24305" dirty="0">
                <a:latin typeface="Carlito"/>
                <a:cs typeface="Carlito"/>
              </a:rPr>
              <a:t>nd</a:t>
            </a:r>
            <a:r>
              <a:rPr sz="1200" b="1" dirty="0">
                <a:latin typeface="Carlito"/>
                <a:cs typeface="Carlito"/>
              </a:rPr>
              <a:t>: </a:t>
            </a:r>
            <a:r>
              <a:rPr sz="1200" spc="-5" dirty="0">
                <a:latin typeface="Carlito"/>
                <a:cs typeface="Carlito"/>
              </a:rPr>
              <a:t>Early</a:t>
            </a:r>
            <a:r>
              <a:rPr sz="1200" spc="-8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Release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7797" y="5249417"/>
            <a:ext cx="1624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7</a:t>
            </a:r>
            <a:r>
              <a:rPr sz="1200" b="1" spc="-7" baseline="24305" dirty="0">
                <a:latin typeface="Carlito"/>
                <a:cs typeface="Carlito"/>
              </a:rPr>
              <a:t>th</a:t>
            </a:r>
            <a:r>
              <a:rPr sz="1200" b="1" spc="-5" dirty="0">
                <a:latin typeface="Carlito"/>
                <a:cs typeface="Carlito"/>
              </a:rPr>
              <a:t>: </a:t>
            </a:r>
            <a:r>
              <a:rPr sz="1200" spc="-5" dirty="0">
                <a:latin typeface="Carlito"/>
                <a:cs typeface="Carlito"/>
              </a:rPr>
              <a:t>Labor </a:t>
            </a:r>
            <a:r>
              <a:rPr sz="1200" spc="-10" dirty="0">
                <a:latin typeface="Carlito"/>
                <a:cs typeface="Carlito"/>
              </a:rPr>
              <a:t>Day: </a:t>
            </a:r>
            <a:r>
              <a:rPr sz="1200" dirty="0">
                <a:latin typeface="Carlito"/>
                <a:cs typeface="Carlito"/>
              </a:rPr>
              <a:t>No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school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9550" y="5615178"/>
            <a:ext cx="1022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9</a:t>
            </a:r>
            <a:r>
              <a:rPr sz="1200" b="1" spc="-7" baseline="24305" dirty="0">
                <a:latin typeface="Carlito"/>
                <a:cs typeface="Carlito"/>
              </a:rPr>
              <a:t>th</a:t>
            </a:r>
            <a:r>
              <a:rPr sz="1200" b="1" spc="-5" dirty="0">
                <a:latin typeface="Carlito"/>
                <a:cs typeface="Carlito"/>
              </a:rPr>
              <a:t>: </a:t>
            </a:r>
            <a:r>
              <a:rPr sz="1200" spc="-5" dirty="0">
                <a:latin typeface="Carlito"/>
                <a:cs typeface="Carlito"/>
              </a:rPr>
              <a:t>Picture</a:t>
            </a:r>
            <a:r>
              <a:rPr sz="1200" spc="-6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Day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6105" y="5980938"/>
            <a:ext cx="1270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21</a:t>
            </a:r>
            <a:r>
              <a:rPr sz="1200" b="1" spc="-7" baseline="24305" dirty="0">
                <a:latin typeface="Carlito"/>
                <a:cs typeface="Carlito"/>
              </a:rPr>
              <a:t>st</a:t>
            </a:r>
            <a:r>
              <a:rPr sz="1200" b="1" spc="-5" dirty="0">
                <a:latin typeface="Carlito"/>
                <a:cs typeface="Carlito"/>
              </a:rPr>
              <a:t>-25</a:t>
            </a:r>
            <a:r>
              <a:rPr sz="1200" b="1" spc="-7" baseline="24305" dirty="0">
                <a:latin typeface="Carlito"/>
                <a:cs typeface="Carlito"/>
              </a:rPr>
              <a:t>th</a:t>
            </a:r>
            <a:r>
              <a:rPr sz="1200" b="1" spc="-5" dirty="0">
                <a:latin typeface="Carlito"/>
                <a:cs typeface="Carlito"/>
              </a:rPr>
              <a:t>: </a:t>
            </a:r>
            <a:r>
              <a:rPr sz="1200" spc="-10" dirty="0">
                <a:latin typeface="Carlito"/>
                <a:cs typeface="Carlito"/>
              </a:rPr>
              <a:t>Fall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Break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041" y="4895830"/>
            <a:ext cx="3740150" cy="417422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95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5925" marR="17780" indent="348615">
              <a:lnSpc>
                <a:spcPct val="100000"/>
              </a:lnSpc>
              <a:spcBef>
                <a:spcPts val="100"/>
              </a:spcBef>
              <a:tabLst>
                <a:tab pos="3908425" algn="l"/>
              </a:tabLst>
            </a:pPr>
            <a:r>
              <a:rPr spc="-5" dirty="0"/>
              <a:t>Our </a:t>
            </a:r>
            <a:r>
              <a:rPr dirty="0"/>
              <a:t>4</a:t>
            </a:r>
            <a:r>
              <a:rPr sz="4800" baseline="25173" dirty="0"/>
              <a:t>th	</a:t>
            </a:r>
            <a:r>
              <a:rPr sz="4800" spc="-25" dirty="0"/>
              <a:t>Grade  </a:t>
            </a:r>
            <a:r>
              <a:rPr sz="4800" spc="-15" dirty="0"/>
              <a:t>Classroom</a:t>
            </a:r>
            <a:r>
              <a:rPr sz="4800" spc="-60" dirty="0"/>
              <a:t> </a:t>
            </a:r>
            <a:r>
              <a:rPr sz="4800" spc="-20" dirty="0"/>
              <a:t>News</a:t>
            </a:r>
            <a:endParaRPr sz="4800"/>
          </a:p>
        </p:txBody>
      </p:sp>
      <p:sp>
        <p:nvSpPr>
          <p:cNvPr id="13" name="object 13"/>
          <p:cNvSpPr txBox="1"/>
          <p:nvPr/>
        </p:nvSpPr>
        <p:spPr>
          <a:xfrm>
            <a:off x="214985" y="1805380"/>
            <a:ext cx="3077845" cy="66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Carson: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lcarson@Paulding.k12.ga.us </a:t>
            </a:r>
            <a:r>
              <a:rPr sz="1400" spc="-5" dirty="0">
                <a:solidFill>
                  <a:srgbClr val="0462C1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dirty="0">
                <a:latin typeface="Carlito"/>
                <a:cs typeface="Carlito"/>
              </a:rPr>
              <a:t>King: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3"/>
              </a:rPr>
              <a:t>stking@Paulding.k12.ga.us </a:t>
            </a:r>
            <a:r>
              <a:rPr sz="1400" spc="-5" dirty="0">
                <a:solidFill>
                  <a:srgbClr val="0462C1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Mrs. Walton: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4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0909" y="1805380"/>
            <a:ext cx="3589654" cy="66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Mrs. Chapman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5"/>
              </a:rPr>
              <a:t>jtallman@Paulding.k12.ga.us</a:t>
            </a:r>
            <a:endParaRPr sz="1400">
              <a:latin typeface="Carlito"/>
              <a:cs typeface="Carlito"/>
            </a:endParaRPr>
          </a:p>
          <a:p>
            <a:pPr marL="364490" marR="5080" indent="-352425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Mittelman: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6"/>
              </a:rPr>
              <a:t>bmittelman@paulding.k12.ga.us </a:t>
            </a:r>
            <a:r>
              <a:rPr sz="1400" spc="-5" dirty="0">
                <a:solidFill>
                  <a:srgbClr val="0462C1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spc="-20" dirty="0">
                <a:latin typeface="Carlito"/>
                <a:cs typeface="Carlito"/>
              </a:rPr>
              <a:t>Yergin: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7"/>
              </a:rPr>
              <a:t>ayergin@paulding.k12.ga.us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212" y="6572654"/>
            <a:ext cx="3646804" cy="124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rlito"/>
                <a:cs typeface="Carlito"/>
              </a:rPr>
              <a:t>P3. </a:t>
            </a:r>
            <a:r>
              <a:rPr sz="1600" spc="-10" dirty="0">
                <a:latin typeface="Carlito"/>
                <a:cs typeface="Carlito"/>
              </a:rPr>
              <a:t>Obtain, </a:t>
            </a:r>
            <a:r>
              <a:rPr sz="1600" spc="-15" dirty="0">
                <a:latin typeface="Carlito"/>
                <a:cs typeface="Carlito"/>
              </a:rPr>
              <a:t>evaluate, </a:t>
            </a:r>
            <a:r>
              <a:rPr sz="1600" spc="-5" dirty="0">
                <a:latin typeface="Carlito"/>
                <a:cs typeface="Carlito"/>
              </a:rPr>
              <a:t>and </a:t>
            </a:r>
            <a:r>
              <a:rPr sz="1600" spc="-10" dirty="0">
                <a:latin typeface="Carlito"/>
                <a:cs typeface="Carlito"/>
              </a:rPr>
              <a:t>communicate  information </a:t>
            </a:r>
            <a:r>
              <a:rPr sz="1600" spc="-5" dirty="0">
                <a:latin typeface="Carlito"/>
                <a:cs typeface="Carlito"/>
              </a:rPr>
              <a:t>about the </a:t>
            </a:r>
            <a:r>
              <a:rPr sz="1600" spc="-10" dirty="0">
                <a:latin typeface="Carlito"/>
                <a:cs typeface="Carlito"/>
              </a:rPr>
              <a:t>relationship between  </a:t>
            </a:r>
            <a:r>
              <a:rPr sz="1600" spc="-5" dirty="0">
                <a:latin typeface="Carlito"/>
                <a:cs typeface="Carlito"/>
              </a:rPr>
              <a:t>balanced and unbalanced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forces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Carlito"/>
              <a:cs typeface="Carlito"/>
            </a:endParaRPr>
          </a:p>
          <a:p>
            <a:pPr marL="103441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rlito"/>
                <a:cs typeface="Carlito"/>
              </a:rPr>
              <a:t>Specials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Rotation</a:t>
            </a:r>
            <a:endParaRPr sz="1800" dirty="0">
              <a:latin typeface="Carlito"/>
              <a:cs typeface="Carlito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81814"/>
              </p:ext>
            </p:extLst>
          </p:nvPr>
        </p:nvGraphicFramePr>
        <p:xfrm>
          <a:off x="179743" y="8039861"/>
          <a:ext cx="4756781" cy="1418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5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860"/>
                        </a:lnSpc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860"/>
                        </a:lnSpc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860"/>
                        </a:lnSpc>
                      </a:pP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860"/>
                        </a:lnSpc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Thurs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86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860"/>
                        </a:lnSpc>
                      </a:pPr>
                      <a:r>
                        <a:rPr lang="en-US"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47">
                <a:tc>
                  <a:txBody>
                    <a:bodyPr/>
                    <a:lstStyle/>
                    <a:p>
                      <a:pPr marL="89535">
                        <a:lnSpc>
                          <a:spcPts val="1270"/>
                        </a:lnSpc>
                      </a:pPr>
                      <a:r>
                        <a:rPr sz="1100" b="1" spc="-2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10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5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43">
                <a:tc>
                  <a:txBody>
                    <a:bodyPr/>
                    <a:lstStyle/>
                    <a:p>
                      <a:pPr marL="89535">
                        <a:lnSpc>
                          <a:spcPts val="1270"/>
                        </a:lnSpc>
                      </a:pPr>
                      <a:r>
                        <a:rPr sz="1100" b="1" spc="-1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050" spc="-5" dirty="0">
                          <a:latin typeface="Carlito"/>
                          <a:cs typeface="Carlito"/>
                        </a:rPr>
                        <a:t>PE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10" dirty="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5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18">
                <a:tc>
                  <a:txBody>
                    <a:bodyPr/>
                    <a:lstStyle/>
                    <a:p>
                      <a:pPr marL="89535">
                        <a:lnSpc>
                          <a:spcPts val="1270"/>
                        </a:lnSpc>
                      </a:pPr>
                      <a:r>
                        <a:rPr sz="1100" b="1" spc="-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5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41">
                <a:tc>
                  <a:txBody>
                    <a:bodyPr/>
                    <a:lstStyle/>
                    <a:p>
                      <a:pPr marL="89535">
                        <a:lnSpc>
                          <a:spcPts val="1275"/>
                        </a:lnSpc>
                      </a:pPr>
                      <a:r>
                        <a:rPr sz="1100" b="1" spc="-3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lang="en-US" sz="1050" spc="-15" dirty="0">
                          <a:latin typeface="Carlito"/>
                          <a:cs typeface="Carlito"/>
                        </a:rPr>
                        <a:t>Art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lang="en-US" sz="1050" spc="-5" dirty="0">
                          <a:latin typeface="Carlito"/>
                          <a:cs typeface="Carlito"/>
                        </a:rPr>
                        <a:t>Music J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PE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32D4365-64AD-42F1-B0AE-2B7F808E2090}"/>
              </a:ext>
            </a:extLst>
          </p:cNvPr>
          <p:cNvSpPr txBox="1"/>
          <p:nvPr/>
        </p:nvSpPr>
        <p:spPr>
          <a:xfrm>
            <a:off x="210400" y="5383110"/>
            <a:ext cx="3729990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NBT.4 Fluently add and subtract multi-digit whole numbers using the standard algorithm.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343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Our 4th Grade  Classroom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M. Carson</dc:creator>
  <cp:lastModifiedBy>Lisa Carson</cp:lastModifiedBy>
  <cp:revision>3</cp:revision>
  <dcterms:created xsi:type="dcterms:W3CDTF">2020-08-24T11:16:46Z</dcterms:created>
  <dcterms:modified xsi:type="dcterms:W3CDTF">2020-08-30T14:06:33Z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2020-08-24T00:00:00Z</vt:filetime>
  </property>
</Properties>
</file>