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315200" cy="96012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516" y="-259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48640" y="2976372"/>
            <a:ext cx="6217920" cy="201625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97280" y="5376672"/>
            <a:ext cx="5120640" cy="2400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65760" y="2208276"/>
            <a:ext cx="3182112" cy="63367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767328" y="2208276"/>
            <a:ext cx="3182112" cy="63367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 /><Relationship Id="rId7" Type="http://schemas.openxmlformats.org/officeDocument/2006/relationships/image" Target="../media/image1.jpg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theme" Target="../theme/theme1.xml" /><Relationship Id="rId5" Type="http://schemas.openxmlformats.org/officeDocument/2006/relationships/slideLayout" Target="../slideLayouts/slideLayout5.xml" /><Relationship Id="rId4" Type="http://schemas.openxmlformats.org/officeDocument/2006/relationships/slideLayout" Target="../slideLayouts/slideLayout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7315200" cy="96011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67715" y="-115696"/>
            <a:ext cx="5779769" cy="1489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4972" y="2476471"/>
            <a:ext cx="6785254" cy="21850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487168" y="8929116"/>
            <a:ext cx="2340864" cy="4800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65760" y="8929116"/>
            <a:ext cx="1682496" cy="4800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266944" y="8929116"/>
            <a:ext cx="1682496" cy="4800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tking@Paulding.k12.ga.us" TargetMode="External" /><Relationship Id="rId7" Type="http://schemas.openxmlformats.org/officeDocument/2006/relationships/hyperlink" Target="mailto:ayergin@paulding.k12.ga.us" TargetMode="External" /><Relationship Id="rId2" Type="http://schemas.openxmlformats.org/officeDocument/2006/relationships/hyperlink" Target="mailto:lcarson@Paulding.k12.ga.us" TargetMode="External" /><Relationship Id="rId1" Type="http://schemas.openxmlformats.org/officeDocument/2006/relationships/slideLayout" Target="../slideLayouts/slideLayout2.xml" /><Relationship Id="rId6" Type="http://schemas.openxmlformats.org/officeDocument/2006/relationships/hyperlink" Target="mailto:bmittelman@paulding.k12.ga.us" TargetMode="External" /><Relationship Id="rId5" Type="http://schemas.openxmlformats.org/officeDocument/2006/relationships/hyperlink" Target="mailto:jtallman@Paulding.k12.ga.us" TargetMode="External" /><Relationship Id="rId4" Type="http://schemas.openxmlformats.org/officeDocument/2006/relationships/hyperlink" Target="mailto:rwalton@paulding.k12.ga.us" TargetMode="Externa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87039" y="1499107"/>
            <a:ext cx="21888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The </a:t>
            </a:r>
            <a:r>
              <a:rPr sz="1800" spc="-15" dirty="0">
                <a:solidFill>
                  <a:srgbClr val="FFFFFF"/>
                </a:solidFill>
                <a:latin typeface="Carlito"/>
                <a:cs typeface="Carlito"/>
              </a:rPr>
              <a:t>Week </a:t>
            </a: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of</a:t>
            </a:r>
            <a:r>
              <a:rPr sz="1800" spc="-5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dirty="0">
                <a:solidFill>
                  <a:srgbClr val="FFFFFF"/>
                </a:solidFill>
                <a:latin typeface="Carlito"/>
                <a:cs typeface="Carlito"/>
              </a:rPr>
              <a:t>8/</a:t>
            </a:r>
            <a:r>
              <a:rPr lang="en-US" sz="1800" dirty="0">
                <a:solidFill>
                  <a:srgbClr val="FFFFFF"/>
                </a:solidFill>
                <a:latin typeface="Carlito"/>
                <a:cs typeface="Carlito"/>
              </a:rPr>
              <a:t>31</a:t>
            </a:r>
            <a:r>
              <a:rPr sz="1800" dirty="0">
                <a:solidFill>
                  <a:srgbClr val="FFFFFF"/>
                </a:solidFill>
                <a:latin typeface="Carlito"/>
                <a:cs typeface="Carlito"/>
              </a:rPr>
              <a:t>-</a:t>
            </a:r>
            <a:r>
              <a:rPr lang="en-US" sz="1800" dirty="0">
                <a:solidFill>
                  <a:srgbClr val="FFFFFF"/>
                </a:solidFill>
                <a:latin typeface="Carlito"/>
                <a:cs typeface="Carlito"/>
              </a:rPr>
              <a:t>9</a:t>
            </a:r>
            <a:r>
              <a:rPr sz="1800" dirty="0">
                <a:solidFill>
                  <a:srgbClr val="FFFFFF"/>
                </a:solidFill>
                <a:latin typeface="Carlito"/>
                <a:cs typeface="Carlito"/>
              </a:rPr>
              <a:t>/</a:t>
            </a:r>
            <a:r>
              <a:rPr lang="en-US" sz="1800" dirty="0">
                <a:solidFill>
                  <a:srgbClr val="FFFFFF"/>
                </a:solidFill>
                <a:latin typeface="Carlito"/>
                <a:cs typeface="Carlito"/>
              </a:rPr>
              <a:t>4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4972" y="2476471"/>
            <a:ext cx="3729990" cy="2185035"/>
          </a:xfrm>
          <a:prstGeom prst="rect">
            <a:avLst/>
          </a:prstGeom>
        </p:spPr>
        <p:txBody>
          <a:bodyPr vert="horz" wrap="square" lIns="0" tIns="146685" rIns="0" bIns="0" rtlCol="0">
            <a:spAutoFit/>
          </a:bodyPr>
          <a:lstStyle/>
          <a:p>
            <a:pPr marL="431800">
              <a:lnSpc>
                <a:spcPct val="100000"/>
              </a:lnSpc>
              <a:spcBef>
                <a:spcPts val="1155"/>
              </a:spcBef>
            </a:pPr>
            <a:r>
              <a:rPr sz="1800" spc="-10" dirty="0">
                <a:solidFill>
                  <a:srgbClr val="FFFFFF"/>
                </a:solidFill>
                <a:latin typeface="Carlito"/>
                <a:cs typeface="Carlito"/>
              </a:rPr>
              <a:t>Reading </a:t>
            </a:r>
            <a:r>
              <a:rPr sz="1800" dirty="0">
                <a:solidFill>
                  <a:srgbClr val="FFFFFF"/>
                </a:solidFill>
                <a:latin typeface="Carlito"/>
                <a:cs typeface="Carlito"/>
              </a:rPr>
              <a:t>and</a:t>
            </a:r>
            <a:r>
              <a:rPr sz="1800" spc="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spc="-15" dirty="0">
                <a:solidFill>
                  <a:srgbClr val="FFFFFF"/>
                </a:solidFill>
                <a:latin typeface="Carlito"/>
                <a:cs typeface="Carlito"/>
              </a:rPr>
              <a:t>Writing</a:t>
            </a:r>
            <a:endParaRPr sz="1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1000" spc="-5" dirty="0">
                <a:latin typeface="Carlito"/>
                <a:cs typeface="Carlito"/>
              </a:rPr>
              <a:t>RL1: Refer to details and examples in a text when explaining what</a:t>
            </a:r>
            <a:r>
              <a:rPr sz="1000" spc="75" dirty="0">
                <a:latin typeface="Carlito"/>
                <a:cs typeface="Carlito"/>
              </a:rPr>
              <a:t> </a:t>
            </a:r>
            <a:r>
              <a:rPr sz="1000" spc="-5" dirty="0">
                <a:latin typeface="Carlito"/>
                <a:cs typeface="Carlito"/>
              </a:rPr>
              <a:t>the</a:t>
            </a:r>
            <a:endParaRPr sz="10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1000" spc="-5" dirty="0">
                <a:latin typeface="Carlito"/>
                <a:cs typeface="Carlito"/>
              </a:rPr>
              <a:t>text says explicitly </a:t>
            </a:r>
            <a:r>
              <a:rPr sz="1000" dirty="0">
                <a:latin typeface="Carlito"/>
                <a:cs typeface="Carlito"/>
              </a:rPr>
              <a:t>and </a:t>
            </a:r>
            <a:r>
              <a:rPr sz="1000" spc="-5" dirty="0">
                <a:latin typeface="Carlito"/>
                <a:cs typeface="Carlito"/>
              </a:rPr>
              <a:t>when drawing inferences from the</a:t>
            </a:r>
            <a:r>
              <a:rPr sz="1000" spc="30" dirty="0">
                <a:latin typeface="Carlito"/>
                <a:cs typeface="Carlito"/>
              </a:rPr>
              <a:t> </a:t>
            </a:r>
            <a:r>
              <a:rPr sz="1000" spc="-5" dirty="0">
                <a:latin typeface="Carlito"/>
                <a:cs typeface="Carlito"/>
              </a:rPr>
              <a:t>text.</a:t>
            </a:r>
            <a:endParaRPr sz="1000">
              <a:latin typeface="Carlito"/>
              <a:cs typeface="Carlito"/>
            </a:endParaRPr>
          </a:p>
          <a:p>
            <a:pPr marL="12700" marR="78105">
              <a:lnSpc>
                <a:spcPct val="100000"/>
              </a:lnSpc>
              <a:spcBef>
                <a:spcPts val="5"/>
              </a:spcBef>
            </a:pPr>
            <a:r>
              <a:rPr sz="1000" spc="-5" dirty="0">
                <a:latin typeface="Carlito"/>
                <a:cs typeface="Carlito"/>
              </a:rPr>
              <a:t>RL2: Determine a theme of a story, drama, or poem from details in the  text; summarize the</a:t>
            </a:r>
            <a:r>
              <a:rPr sz="1000" spc="30" dirty="0">
                <a:latin typeface="Carlito"/>
                <a:cs typeface="Carlito"/>
              </a:rPr>
              <a:t> </a:t>
            </a:r>
            <a:r>
              <a:rPr sz="1000" spc="-5" dirty="0">
                <a:latin typeface="Carlito"/>
                <a:cs typeface="Carlito"/>
              </a:rPr>
              <a:t>text.</a:t>
            </a:r>
            <a:endParaRPr sz="1000">
              <a:latin typeface="Carlito"/>
              <a:cs typeface="Carlito"/>
            </a:endParaRPr>
          </a:p>
          <a:p>
            <a:pPr marL="12700" marR="5080">
              <a:lnSpc>
                <a:spcPct val="100000"/>
              </a:lnSpc>
            </a:pPr>
            <a:r>
              <a:rPr sz="1000" spc="-5" dirty="0">
                <a:latin typeface="Carlito"/>
                <a:cs typeface="Carlito"/>
              </a:rPr>
              <a:t>RL3: Describe in depth a character, setting, or </a:t>
            </a:r>
            <a:r>
              <a:rPr sz="1000" spc="-10" dirty="0">
                <a:latin typeface="Carlito"/>
                <a:cs typeface="Carlito"/>
              </a:rPr>
              <a:t>event </a:t>
            </a:r>
            <a:r>
              <a:rPr sz="1000" spc="-5" dirty="0">
                <a:latin typeface="Carlito"/>
                <a:cs typeface="Carlito"/>
              </a:rPr>
              <a:t>in a story or drama,  drawing on specific details in the text </a:t>
            </a:r>
            <a:r>
              <a:rPr sz="1000" spc="-10" dirty="0">
                <a:latin typeface="Carlito"/>
                <a:cs typeface="Carlito"/>
              </a:rPr>
              <a:t>(e.g., </a:t>
            </a:r>
            <a:r>
              <a:rPr sz="1000" spc="-5" dirty="0">
                <a:latin typeface="Carlito"/>
                <a:cs typeface="Carlito"/>
              </a:rPr>
              <a:t>a character’s thoughts,  words, or</a:t>
            </a:r>
            <a:r>
              <a:rPr sz="1000" dirty="0">
                <a:latin typeface="Carlito"/>
                <a:cs typeface="Carlito"/>
              </a:rPr>
              <a:t> </a:t>
            </a:r>
            <a:r>
              <a:rPr sz="1000" spc="-5" dirty="0">
                <a:latin typeface="Carlito"/>
                <a:cs typeface="Carlito"/>
              </a:rPr>
              <a:t>actions).</a:t>
            </a:r>
            <a:endParaRPr sz="10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1000" spc="-5" dirty="0">
                <a:latin typeface="Carlito"/>
                <a:cs typeface="Carlito"/>
              </a:rPr>
              <a:t>RL4: Determine the meaning of words and</a:t>
            </a:r>
            <a:r>
              <a:rPr sz="1000" spc="25" dirty="0">
                <a:latin typeface="Carlito"/>
                <a:cs typeface="Carlito"/>
              </a:rPr>
              <a:t> </a:t>
            </a:r>
            <a:r>
              <a:rPr sz="1000" spc="-5" dirty="0">
                <a:latin typeface="Carlito"/>
                <a:cs typeface="Carlito"/>
              </a:rPr>
              <a:t>phrases</a:t>
            </a:r>
            <a:endParaRPr sz="10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1000" b="1" spc="-5" dirty="0">
                <a:latin typeface="Carlito"/>
                <a:cs typeface="Carlito"/>
              </a:rPr>
              <a:t>Writing</a:t>
            </a:r>
            <a:endParaRPr sz="1000">
              <a:latin typeface="Carlito"/>
              <a:cs typeface="Carlito"/>
            </a:endParaRPr>
          </a:p>
          <a:p>
            <a:pPr marL="12700" marR="77470">
              <a:lnSpc>
                <a:spcPct val="100000"/>
              </a:lnSpc>
            </a:pPr>
            <a:r>
              <a:rPr sz="1000" spc="-5" dirty="0">
                <a:latin typeface="Carlito"/>
                <a:cs typeface="Carlito"/>
              </a:rPr>
              <a:t>W1: Write opinion pieces on topics or texts, supporting a point of </a:t>
            </a:r>
            <a:r>
              <a:rPr sz="1000" spc="-10" dirty="0">
                <a:latin typeface="Carlito"/>
                <a:cs typeface="Carlito"/>
              </a:rPr>
              <a:t>view  </a:t>
            </a:r>
            <a:r>
              <a:rPr sz="1000" spc="-5" dirty="0">
                <a:latin typeface="Carlito"/>
                <a:cs typeface="Carlito"/>
              </a:rPr>
              <a:t>with reasons.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84572" y="2610739"/>
            <a:ext cx="2428240" cy="10179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6705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FFFFFF"/>
                </a:solidFill>
                <a:latin typeface="Carlito"/>
                <a:cs typeface="Carlito"/>
              </a:rPr>
              <a:t>Reminders</a:t>
            </a:r>
            <a:endParaRPr sz="1800" dirty="0">
              <a:latin typeface="Carlito"/>
              <a:cs typeface="Carlito"/>
            </a:endParaRPr>
          </a:p>
          <a:p>
            <a:pPr marL="12700" marR="5080" indent="1270" algn="ctr">
              <a:lnSpc>
                <a:spcPct val="100000"/>
              </a:lnSpc>
              <a:spcBef>
                <a:spcPts val="1330"/>
              </a:spcBef>
            </a:pPr>
            <a:r>
              <a:rPr sz="1200" u="sng" spc="-5" dirty="0">
                <a:latin typeface="Carlito"/>
                <a:cs typeface="Carlito"/>
              </a:rPr>
              <a:t>Homework </a:t>
            </a:r>
            <a:r>
              <a:rPr sz="1200" u="sng" dirty="0">
                <a:latin typeface="Carlito"/>
                <a:cs typeface="Carlito"/>
              </a:rPr>
              <a:t>is </a:t>
            </a:r>
            <a:r>
              <a:rPr sz="1200" u="sng" spc="-5" dirty="0">
                <a:latin typeface="Carlito"/>
                <a:cs typeface="Carlito"/>
              </a:rPr>
              <a:t>now on </a:t>
            </a:r>
            <a:r>
              <a:rPr sz="1200" u="sng" spc="-10" dirty="0">
                <a:latin typeface="Carlito"/>
                <a:cs typeface="Carlito"/>
              </a:rPr>
              <a:t>Canvas. </a:t>
            </a:r>
            <a:r>
              <a:rPr sz="1200" u="sng" spc="-15" dirty="0">
                <a:latin typeface="Carlito"/>
                <a:cs typeface="Carlito"/>
              </a:rPr>
              <a:t>Have  </a:t>
            </a:r>
            <a:r>
              <a:rPr sz="1200" u="sng" spc="-5" dirty="0">
                <a:latin typeface="Carlito"/>
                <a:cs typeface="Carlito"/>
              </a:rPr>
              <a:t>your child </a:t>
            </a:r>
            <a:r>
              <a:rPr sz="1200" u="sng" spc="-10">
                <a:latin typeface="Carlito"/>
                <a:cs typeface="Carlito"/>
              </a:rPr>
              <a:t>complete </a:t>
            </a:r>
            <a:r>
              <a:rPr sz="1200" u="sng" spc="-5">
                <a:latin typeface="Carlito"/>
                <a:cs typeface="Carlito"/>
              </a:rPr>
              <a:t>Math</a:t>
            </a:r>
            <a:r>
              <a:rPr sz="1200" u="sng" spc="-75">
                <a:latin typeface="Carlito"/>
                <a:cs typeface="Carlito"/>
              </a:rPr>
              <a:t> </a:t>
            </a:r>
            <a:r>
              <a:rPr sz="1200" u="sng" dirty="0">
                <a:latin typeface="Carlito"/>
                <a:cs typeface="Carlito"/>
              </a:rPr>
              <a:t>and  </a:t>
            </a:r>
            <a:r>
              <a:rPr sz="1200" u="sng" spc="-5" dirty="0">
                <a:latin typeface="Carlito"/>
                <a:cs typeface="Carlito"/>
              </a:rPr>
              <a:t>ELA each night </a:t>
            </a:r>
            <a:r>
              <a:rPr sz="1200" u="sng" spc="-10" dirty="0">
                <a:latin typeface="Carlito"/>
                <a:cs typeface="Carlito"/>
              </a:rPr>
              <a:t>for</a:t>
            </a:r>
            <a:r>
              <a:rPr sz="1200" u="sng" spc="-30" dirty="0">
                <a:latin typeface="Carlito"/>
                <a:cs typeface="Carlito"/>
              </a:rPr>
              <a:t> </a:t>
            </a:r>
            <a:r>
              <a:rPr sz="1200" u="sng" spc="-5" dirty="0">
                <a:latin typeface="Carlito"/>
                <a:cs typeface="Carlito"/>
              </a:rPr>
              <a:t>credit.</a:t>
            </a:r>
            <a:endParaRPr sz="1200" u="sng" dirty="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95240" y="3785996"/>
            <a:ext cx="24079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rlito"/>
                <a:cs typeface="Carlito"/>
              </a:rPr>
              <a:t>Please </a:t>
            </a:r>
            <a:r>
              <a:rPr sz="1200" spc="-5" dirty="0">
                <a:latin typeface="Carlito"/>
                <a:cs typeface="Carlito"/>
              </a:rPr>
              <a:t>sign your </a:t>
            </a:r>
            <a:r>
              <a:rPr sz="1200" spc="-15" dirty="0">
                <a:latin typeface="Carlito"/>
                <a:cs typeface="Carlito"/>
              </a:rPr>
              <a:t>child’s </a:t>
            </a:r>
            <a:r>
              <a:rPr sz="1200" spc="-5" dirty="0">
                <a:latin typeface="Carlito"/>
                <a:cs typeface="Carlito"/>
              </a:rPr>
              <a:t>agenda </a:t>
            </a:r>
            <a:r>
              <a:rPr sz="1200" spc="-15" dirty="0">
                <a:latin typeface="Carlito"/>
                <a:cs typeface="Carlito"/>
              </a:rPr>
              <a:t>nightly.  </a:t>
            </a:r>
            <a:r>
              <a:rPr sz="1200" dirty="0">
                <a:latin typeface="Carlito"/>
                <a:cs typeface="Carlito"/>
              </a:rPr>
              <a:t>This </a:t>
            </a:r>
            <a:r>
              <a:rPr sz="1200" spc="-5" dirty="0">
                <a:latin typeface="Carlito"/>
                <a:cs typeface="Carlito"/>
              </a:rPr>
              <a:t>will show your child read </a:t>
            </a:r>
            <a:r>
              <a:rPr sz="1200" spc="-10" dirty="0">
                <a:latin typeface="Carlito"/>
                <a:cs typeface="Carlito"/>
              </a:rPr>
              <a:t>for </a:t>
            </a:r>
            <a:r>
              <a:rPr sz="1200" dirty="0">
                <a:latin typeface="Carlito"/>
                <a:cs typeface="Carlito"/>
              </a:rPr>
              <a:t>20  min.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39917" y="4517516"/>
            <a:ext cx="7200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rlito"/>
                <a:cs typeface="Carlito"/>
              </a:rPr>
              <a:t>S</a:t>
            </a:r>
            <a:r>
              <a:rPr sz="1200" b="1" spc="-10" dirty="0">
                <a:latin typeface="Carlito"/>
                <a:cs typeface="Carlito"/>
              </a:rPr>
              <a:t>e</a:t>
            </a:r>
            <a:r>
              <a:rPr sz="1200" b="1" dirty="0">
                <a:latin typeface="Carlito"/>
                <a:cs typeface="Carlito"/>
              </a:rPr>
              <a:t>p</a:t>
            </a:r>
            <a:r>
              <a:rPr sz="1200" b="1" spc="-10" dirty="0">
                <a:latin typeface="Carlito"/>
                <a:cs typeface="Carlito"/>
              </a:rPr>
              <a:t>t</a:t>
            </a:r>
            <a:r>
              <a:rPr sz="1200" b="1" spc="-5" dirty="0">
                <a:latin typeface="Carlito"/>
                <a:cs typeface="Carlito"/>
              </a:rPr>
              <a:t>em</a:t>
            </a:r>
            <a:r>
              <a:rPr sz="1200" b="1" dirty="0">
                <a:latin typeface="Carlito"/>
                <a:cs typeface="Carlito"/>
              </a:rPr>
              <a:t>b</a:t>
            </a:r>
            <a:r>
              <a:rPr sz="1200" b="1" spc="-5" dirty="0">
                <a:latin typeface="Carlito"/>
                <a:cs typeface="Carlito"/>
              </a:rPr>
              <a:t>e</a:t>
            </a:r>
            <a:r>
              <a:rPr sz="1200" b="1" dirty="0">
                <a:latin typeface="Carlito"/>
                <a:cs typeface="Carlito"/>
              </a:rPr>
              <a:t>r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25541" y="4883277"/>
            <a:ext cx="11487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rlito"/>
                <a:cs typeface="Carlito"/>
              </a:rPr>
              <a:t>2</a:t>
            </a:r>
            <a:r>
              <a:rPr sz="1200" b="1" baseline="24305" dirty="0">
                <a:latin typeface="Carlito"/>
                <a:cs typeface="Carlito"/>
              </a:rPr>
              <a:t>nd</a:t>
            </a:r>
            <a:r>
              <a:rPr sz="1200" b="1" dirty="0">
                <a:latin typeface="Carlito"/>
                <a:cs typeface="Carlito"/>
              </a:rPr>
              <a:t>: </a:t>
            </a:r>
            <a:r>
              <a:rPr sz="1200" spc="-5" dirty="0">
                <a:latin typeface="Carlito"/>
                <a:cs typeface="Carlito"/>
              </a:rPr>
              <a:t>Early</a:t>
            </a:r>
            <a:r>
              <a:rPr sz="1200" spc="-85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Release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987797" y="5249417"/>
            <a:ext cx="16249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arlito"/>
                <a:cs typeface="Carlito"/>
              </a:rPr>
              <a:t>7</a:t>
            </a:r>
            <a:r>
              <a:rPr sz="1200" b="1" spc="-7" baseline="24305" dirty="0">
                <a:latin typeface="Carlito"/>
                <a:cs typeface="Carlito"/>
              </a:rPr>
              <a:t>th</a:t>
            </a:r>
            <a:r>
              <a:rPr sz="1200" b="1" spc="-5" dirty="0">
                <a:latin typeface="Carlito"/>
                <a:cs typeface="Carlito"/>
              </a:rPr>
              <a:t>: </a:t>
            </a:r>
            <a:r>
              <a:rPr sz="1200" spc="-5" dirty="0">
                <a:latin typeface="Carlito"/>
                <a:cs typeface="Carlito"/>
              </a:rPr>
              <a:t>Labor </a:t>
            </a:r>
            <a:r>
              <a:rPr sz="1200" spc="-10" dirty="0">
                <a:latin typeface="Carlito"/>
                <a:cs typeface="Carlito"/>
              </a:rPr>
              <a:t>Day: </a:t>
            </a:r>
            <a:r>
              <a:rPr sz="1200" dirty="0">
                <a:latin typeface="Carlito"/>
                <a:cs typeface="Carlito"/>
              </a:rPr>
              <a:t>No</a:t>
            </a:r>
            <a:r>
              <a:rPr sz="1200" spc="-45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school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289550" y="5615178"/>
            <a:ext cx="10229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arlito"/>
                <a:cs typeface="Carlito"/>
              </a:rPr>
              <a:t>9</a:t>
            </a:r>
            <a:r>
              <a:rPr sz="1200" b="1" spc="-7" baseline="24305" dirty="0">
                <a:latin typeface="Carlito"/>
                <a:cs typeface="Carlito"/>
              </a:rPr>
              <a:t>th</a:t>
            </a:r>
            <a:r>
              <a:rPr sz="1200" b="1" spc="-5" dirty="0">
                <a:latin typeface="Carlito"/>
                <a:cs typeface="Carlito"/>
              </a:rPr>
              <a:t>: </a:t>
            </a:r>
            <a:r>
              <a:rPr sz="1200" spc="-5" dirty="0">
                <a:latin typeface="Carlito"/>
                <a:cs typeface="Carlito"/>
              </a:rPr>
              <a:t>Picture</a:t>
            </a:r>
            <a:r>
              <a:rPr sz="1200" spc="-65" dirty="0">
                <a:latin typeface="Carlito"/>
                <a:cs typeface="Carlito"/>
              </a:rPr>
              <a:t> </a:t>
            </a:r>
            <a:r>
              <a:rPr sz="1200" spc="-10" dirty="0">
                <a:latin typeface="Carlito"/>
                <a:cs typeface="Carlito"/>
              </a:rPr>
              <a:t>Day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66105" y="5980938"/>
            <a:ext cx="12700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arlito"/>
                <a:cs typeface="Carlito"/>
              </a:rPr>
              <a:t>21</a:t>
            </a:r>
            <a:r>
              <a:rPr sz="1200" b="1" spc="-7" baseline="24305" dirty="0">
                <a:latin typeface="Carlito"/>
                <a:cs typeface="Carlito"/>
              </a:rPr>
              <a:t>st</a:t>
            </a:r>
            <a:r>
              <a:rPr sz="1200" b="1" spc="-5" dirty="0">
                <a:latin typeface="Carlito"/>
                <a:cs typeface="Carlito"/>
              </a:rPr>
              <a:t>-25</a:t>
            </a:r>
            <a:r>
              <a:rPr sz="1200" b="1" spc="-7" baseline="24305" dirty="0">
                <a:latin typeface="Carlito"/>
                <a:cs typeface="Carlito"/>
              </a:rPr>
              <a:t>th</a:t>
            </a:r>
            <a:r>
              <a:rPr sz="1200" b="1" spc="-5" dirty="0">
                <a:latin typeface="Carlito"/>
                <a:cs typeface="Carlito"/>
              </a:rPr>
              <a:t>: </a:t>
            </a:r>
            <a:r>
              <a:rPr sz="1200" spc="-10" dirty="0">
                <a:latin typeface="Carlito"/>
                <a:cs typeface="Carlito"/>
              </a:rPr>
              <a:t>Fall</a:t>
            </a:r>
            <a:r>
              <a:rPr sz="1200" spc="-50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Break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82041" y="4895830"/>
            <a:ext cx="3740150" cy="417422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454659">
              <a:lnSpc>
                <a:spcPct val="100000"/>
              </a:lnSpc>
              <a:spcBef>
                <a:spcPts val="1095"/>
              </a:spcBef>
            </a:pP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Math </a:t>
            </a:r>
            <a:r>
              <a:rPr sz="1800" dirty="0">
                <a:solidFill>
                  <a:srgbClr val="FFFFFF"/>
                </a:solidFill>
                <a:latin typeface="Carlito"/>
                <a:cs typeface="Carlito"/>
              </a:rPr>
              <a:t>and</a:t>
            </a:r>
            <a:r>
              <a:rPr sz="1800" spc="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Science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85925" marR="17780" indent="348615">
              <a:lnSpc>
                <a:spcPct val="100000"/>
              </a:lnSpc>
              <a:spcBef>
                <a:spcPts val="100"/>
              </a:spcBef>
              <a:tabLst>
                <a:tab pos="3908425" algn="l"/>
              </a:tabLst>
            </a:pPr>
            <a:r>
              <a:rPr spc="-5" dirty="0"/>
              <a:t>Our </a:t>
            </a:r>
            <a:r>
              <a:rPr dirty="0"/>
              <a:t>4</a:t>
            </a:r>
            <a:r>
              <a:rPr sz="4800" baseline="25173" dirty="0"/>
              <a:t>th	</a:t>
            </a:r>
            <a:r>
              <a:rPr sz="4800" spc="-25" dirty="0"/>
              <a:t>Grade  </a:t>
            </a:r>
            <a:r>
              <a:rPr sz="4800" spc="-15" dirty="0"/>
              <a:t>Classroom</a:t>
            </a:r>
            <a:r>
              <a:rPr sz="4800" spc="-60" dirty="0"/>
              <a:t> </a:t>
            </a:r>
            <a:r>
              <a:rPr sz="4800" spc="-20" dirty="0"/>
              <a:t>News</a:t>
            </a:r>
            <a:endParaRPr sz="4800"/>
          </a:p>
        </p:txBody>
      </p:sp>
      <p:sp>
        <p:nvSpPr>
          <p:cNvPr id="13" name="object 13"/>
          <p:cNvSpPr txBox="1"/>
          <p:nvPr/>
        </p:nvSpPr>
        <p:spPr>
          <a:xfrm>
            <a:off x="214985" y="1805380"/>
            <a:ext cx="3077845" cy="6673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0160">
              <a:lnSpc>
                <a:spcPct val="100000"/>
              </a:lnSpc>
              <a:spcBef>
                <a:spcPts val="105"/>
              </a:spcBef>
            </a:pPr>
            <a:r>
              <a:rPr sz="1400" spc="-10" dirty="0">
                <a:latin typeface="Carlito"/>
                <a:cs typeface="Carlito"/>
              </a:rPr>
              <a:t>Mrs. </a:t>
            </a:r>
            <a:r>
              <a:rPr sz="1400" spc="-5" dirty="0">
                <a:latin typeface="Carlito"/>
                <a:cs typeface="Carlito"/>
              </a:rPr>
              <a:t>Carson: </a:t>
            </a:r>
            <a:r>
              <a:rPr sz="1400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rlito"/>
                <a:cs typeface="Carlito"/>
                <a:hlinkClick r:id="rId2"/>
              </a:rPr>
              <a:t>lcarson@Paulding.k12.ga.us </a:t>
            </a:r>
            <a:r>
              <a:rPr sz="1400" spc="-5" dirty="0">
                <a:solidFill>
                  <a:srgbClr val="0462C1"/>
                </a:solidFill>
                <a:latin typeface="Carlito"/>
                <a:cs typeface="Carlito"/>
              </a:rPr>
              <a:t> </a:t>
            </a:r>
            <a:r>
              <a:rPr sz="1400" spc="-10" dirty="0">
                <a:latin typeface="Carlito"/>
                <a:cs typeface="Carlito"/>
              </a:rPr>
              <a:t>Mrs. </a:t>
            </a:r>
            <a:r>
              <a:rPr sz="1400" dirty="0">
                <a:latin typeface="Carlito"/>
                <a:cs typeface="Carlito"/>
              </a:rPr>
              <a:t>King: </a:t>
            </a:r>
            <a:r>
              <a:rPr sz="1400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rlito"/>
                <a:cs typeface="Carlito"/>
                <a:hlinkClick r:id="rId3"/>
              </a:rPr>
              <a:t>stking@Paulding.k12.ga.us </a:t>
            </a:r>
            <a:r>
              <a:rPr sz="1400" spc="-5" dirty="0">
                <a:solidFill>
                  <a:srgbClr val="0462C1"/>
                </a:solidFill>
                <a:latin typeface="Carlito"/>
                <a:cs typeface="Carlito"/>
              </a:rPr>
              <a:t> </a:t>
            </a:r>
            <a:r>
              <a:rPr sz="1400" spc="-10" dirty="0">
                <a:latin typeface="Carlito"/>
                <a:cs typeface="Carlito"/>
              </a:rPr>
              <a:t>Mrs. Walton:</a:t>
            </a:r>
            <a:r>
              <a:rPr sz="1400" spc="10" dirty="0">
                <a:latin typeface="Carlito"/>
                <a:cs typeface="Carlito"/>
              </a:rPr>
              <a:t> </a:t>
            </a:r>
            <a:r>
              <a:rPr sz="1400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rlito"/>
                <a:cs typeface="Carlito"/>
                <a:hlinkClick r:id="rId4"/>
              </a:rPr>
              <a:t>rwalton@paulding.k12.ga.us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470909" y="1805380"/>
            <a:ext cx="3589654" cy="6673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9779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Carlito"/>
                <a:cs typeface="Carlito"/>
              </a:rPr>
              <a:t>Mrs. Chapman </a:t>
            </a:r>
            <a:r>
              <a:rPr sz="1400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rlito"/>
                <a:cs typeface="Carlito"/>
                <a:hlinkClick r:id="rId5"/>
              </a:rPr>
              <a:t>jtallman@Paulding.k12.ga.us</a:t>
            </a:r>
            <a:endParaRPr sz="1400">
              <a:latin typeface="Carlito"/>
              <a:cs typeface="Carlito"/>
            </a:endParaRPr>
          </a:p>
          <a:p>
            <a:pPr marL="364490" marR="5080" indent="-352425">
              <a:lnSpc>
                <a:spcPct val="100000"/>
              </a:lnSpc>
              <a:spcBef>
                <a:spcPts val="5"/>
              </a:spcBef>
            </a:pPr>
            <a:r>
              <a:rPr sz="1400" spc="-10" dirty="0">
                <a:latin typeface="Carlito"/>
                <a:cs typeface="Carlito"/>
              </a:rPr>
              <a:t>Mrs. </a:t>
            </a:r>
            <a:r>
              <a:rPr sz="1400" spc="-5" dirty="0">
                <a:latin typeface="Carlito"/>
                <a:cs typeface="Carlito"/>
              </a:rPr>
              <a:t>Mittelman: </a:t>
            </a:r>
            <a:r>
              <a:rPr sz="1400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rlito"/>
                <a:cs typeface="Carlito"/>
                <a:hlinkClick r:id="rId6"/>
              </a:rPr>
              <a:t>bmittelman@paulding.k12.ga.us </a:t>
            </a:r>
            <a:r>
              <a:rPr sz="1400" spc="-5" dirty="0">
                <a:solidFill>
                  <a:srgbClr val="0462C1"/>
                </a:solidFill>
                <a:latin typeface="Carlito"/>
                <a:cs typeface="Carlito"/>
              </a:rPr>
              <a:t> </a:t>
            </a:r>
            <a:r>
              <a:rPr sz="1400" spc="-10" dirty="0">
                <a:latin typeface="Carlito"/>
                <a:cs typeface="Carlito"/>
              </a:rPr>
              <a:t>Mrs. </a:t>
            </a:r>
            <a:r>
              <a:rPr sz="1400" spc="-20" dirty="0">
                <a:latin typeface="Carlito"/>
                <a:cs typeface="Carlito"/>
              </a:rPr>
              <a:t>Yergin:</a:t>
            </a:r>
            <a:r>
              <a:rPr sz="1400" spc="-10" dirty="0">
                <a:latin typeface="Carlito"/>
                <a:cs typeface="Carlito"/>
              </a:rPr>
              <a:t> </a:t>
            </a:r>
            <a:r>
              <a:rPr sz="1400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rlito"/>
                <a:cs typeface="Carlito"/>
                <a:hlinkClick r:id="rId7"/>
              </a:rPr>
              <a:t>ayergin@paulding.k12.ga.us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80212" y="6572654"/>
            <a:ext cx="3646804" cy="1245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Carlito"/>
                <a:cs typeface="Carlito"/>
              </a:rPr>
              <a:t>P3. </a:t>
            </a:r>
            <a:r>
              <a:rPr sz="1600" spc="-10" dirty="0">
                <a:latin typeface="Carlito"/>
                <a:cs typeface="Carlito"/>
              </a:rPr>
              <a:t>Obtain, </a:t>
            </a:r>
            <a:r>
              <a:rPr sz="1600" spc="-15" dirty="0">
                <a:latin typeface="Carlito"/>
                <a:cs typeface="Carlito"/>
              </a:rPr>
              <a:t>evaluate, </a:t>
            </a:r>
            <a:r>
              <a:rPr sz="1600" spc="-5" dirty="0">
                <a:latin typeface="Carlito"/>
                <a:cs typeface="Carlito"/>
              </a:rPr>
              <a:t>and </a:t>
            </a:r>
            <a:r>
              <a:rPr sz="1600" spc="-10" dirty="0">
                <a:latin typeface="Carlito"/>
                <a:cs typeface="Carlito"/>
              </a:rPr>
              <a:t>communicate  information </a:t>
            </a:r>
            <a:r>
              <a:rPr sz="1600" spc="-5" dirty="0">
                <a:latin typeface="Carlito"/>
                <a:cs typeface="Carlito"/>
              </a:rPr>
              <a:t>about the </a:t>
            </a:r>
            <a:r>
              <a:rPr sz="1600" spc="-10" dirty="0">
                <a:latin typeface="Carlito"/>
                <a:cs typeface="Carlito"/>
              </a:rPr>
              <a:t>relationship between  </a:t>
            </a:r>
            <a:r>
              <a:rPr sz="1600" spc="-5" dirty="0">
                <a:latin typeface="Carlito"/>
                <a:cs typeface="Carlito"/>
              </a:rPr>
              <a:t>balanced and unbalanced</a:t>
            </a:r>
            <a:r>
              <a:rPr sz="1600" spc="-40" dirty="0">
                <a:latin typeface="Carlito"/>
                <a:cs typeface="Carlito"/>
              </a:rPr>
              <a:t> </a:t>
            </a:r>
            <a:r>
              <a:rPr sz="1600" spc="-20" dirty="0">
                <a:latin typeface="Carlito"/>
                <a:cs typeface="Carlito"/>
              </a:rPr>
              <a:t>forces</a:t>
            </a:r>
            <a:endParaRPr sz="16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50" dirty="0">
              <a:latin typeface="Carlito"/>
              <a:cs typeface="Carlito"/>
            </a:endParaRPr>
          </a:p>
          <a:p>
            <a:pPr marL="1034415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latin typeface="Carlito"/>
                <a:cs typeface="Carlito"/>
              </a:rPr>
              <a:t>Specials</a:t>
            </a:r>
            <a:r>
              <a:rPr sz="1800" spc="5" dirty="0">
                <a:latin typeface="Carlito"/>
                <a:cs typeface="Carlito"/>
              </a:rPr>
              <a:t> </a:t>
            </a:r>
            <a:r>
              <a:rPr sz="1800" spc="-15" dirty="0">
                <a:latin typeface="Carlito"/>
                <a:cs typeface="Carlito"/>
              </a:rPr>
              <a:t>Rotation</a:t>
            </a:r>
            <a:endParaRPr sz="1800" dirty="0">
              <a:latin typeface="Carlito"/>
              <a:cs typeface="Carlito"/>
            </a:endParaRPr>
          </a:p>
        </p:txBody>
      </p:sp>
      <p:graphicFrame>
        <p:nvGraphicFramePr>
          <p:cNvPr id="16" name="object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2181814"/>
              </p:ext>
            </p:extLst>
          </p:nvPr>
        </p:nvGraphicFramePr>
        <p:xfrm>
          <a:off x="179743" y="8039861"/>
          <a:ext cx="4756781" cy="14189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9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1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0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24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54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53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16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89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ts val="1860"/>
                        </a:lnSpc>
                      </a:pPr>
                      <a:r>
                        <a:rPr sz="1600" b="1" spc="-1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Mon</a:t>
                      </a:r>
                      <a:endParaRPr sz="1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ts val="1860"/>
                        </a:lnSpc>
                      </a:pPr>
                      <a:r>
                        <a:rPr sz="1600" b="1" spc="-7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Tues</a:t>
                      </a:r>
                      <a:endParaRPr sz="1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ts val="1860"/>
                        </a:lnSpc>
                      </a:pPr>
                      <a:r>
                        <a:rPr sz="1600" b="1" spc="-6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Wed</a:t>
                      </a:r>
                      <a:endParaRPr sz="1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ts val="1860"/>
                        </a:lnSpc>
                      </a:pPr>
                      <a:r>
                        <a:rPr sz="1600" b="1" spc="-4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Thurs</a:t>
                      </a:r>
                      <a:endParaRPr sz="1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ts val="1860"/>
                        </a:lnSpc>
                      </a:pPr>
                      <a:r>
                        <a:rPr sz="16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Fri</a:t>
                      </a:r>
                      <a:endParaRPr sz="1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ts val="1860"/>
                        </a:lnSpc>
                      </a:pPr>
                      <a:r>
                        <a:rPr lang="en-US" sz="1600" b="1" spc="-1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Tue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AA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647">
                <a:tc>
                  <a:txBody>
                    <a:bodyPr/>
                    <a:lstStyle/>
                    <a:p>
                      <a:pPr marL="89535">
                        <a:lnSpc>
                          <a:spcPts val="1270"/>
                        </a:lnSpc>
                      </a:pPr>
                      <a:r>
                        <a:rPr sz="1100" b="1" spc="-25" dirty="0">
                          <a:solidFill>
                            <a:srgbClr val="0C0C0C"/>
                          </a:solidFill>
                          <a:latin typeface="Carlito"/>
                          <a:cs typeface="Carlito"/>
                        </a:rPr>
                        <a:t>Carson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AE2F3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000" spc="-10" dirty="0">
                          <a:latin typeface="Carlito"/>
                          <a:cs typeface="Carlito"/>
                        </a:rPr>
                        <a:t>PE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AE2F3"/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lang="en-US" sz="1000" spc="-5" dirty="0">
                          <a:latin typeface="Carlito"/>
                          <a:cs typeface="Carlito"/>
                        </a:rPr>
                        <a:t>Media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AE2F3"/>
                    </a:solidFill>
                  </a:tcPr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000" spc="-5" dirty="0">
                          <a:latin typeface="Carlito"/>
                          <a:cs typeface="Carlito"/>
                        </a:rPr>
                        <a:t>Art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AE2F3"/>
                    </a:solidFill>
                  </a:tcPr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000" spc="-5" dirty="0">
                          <a:latin typeface="Carlito"/>
                          <a:cs typeface="Carlito"/>
                        </a:rPr>
                        <a:t>Music</a:t>
                      </a:r>
                      <a:r>
                        <a:rPr sz="1000" spc="-5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lang="en-US" sz="1000" spc="-5" dirty="0">
                          <a:latin typeface="Carlito"/>
                          <a:cs typeface="Carlito"/>
                        </a:rPr>
                        <a:t>J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AE2F3"/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000" spc="-5" dirty="0">
                          <a:latin typeface="Carlito"/>
                          <a:cs typeface="Carlito"/>
                        </a:rPr>
                        <a:t>Music E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AE2F3"/>
                    </a:solidFill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000" dirty="0">
                          <a:latin typeface="Carlito"/>
                          <a:cs typeface="Carlito"/>
                        </a:rPr>
                        <a:t>Art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A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743">
                <a:tc>
                  <a:txBody>
                    <a:bodyPr/>
                    <a:lstStyle/>
                    <a:p>
                      <a:pPr marL="89535">
                        <a:lnSpc>
                          <a:spcPts val="1270"/>
                        </a:lnSpc>
                      </a:pPr>
                      <a:r>
                        <a:rPr sz="1100" b="1" spc="-15" dirty="0">
                          <a:solidFill>
                            <a:srgbClr val="0C0C0C"/>
                          </a:solidFill>
                          <a:latin typeface="Carlito"/>
                          <a:cs typeface="Carlito"/>
                        </a:rPr>
                        <a:t>Chapman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000" spc="-5" dirty="0">
                          <a:latin typeface="Carlito"/>
                          <a:cs typeface="Carlito"/>
                        </a:rPr>
                        <a:t>PE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lang="en-US" sz="1050" spc="-5" dirty="0">
                          <a:latin typeface="Carlito"/>
                          <a:cs typeface="Carlito"/>
                        </a:rPr>
                        <a:t>PE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31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000" spc="-10" dirty="0">
                          <a:latin typeface="Carlito"/>
                          <a:cs typeface="Carlito"/>
                        </a:rPr>
                        <a:t>Media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000" spc="-5" dirty="0">
                          <a:latin typeface="Carlito"/>
                          <a:cs typeface="Carlito"/>
                        </a:rPr>
                        <a:t>Art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000" spc="-5" dirty="0">
                          <a:latin typeface="Carlito"/>
                          <a:cs typeface="Carlito"/>
                        </a:rPr>
                        <a:t>Music</a:t>
                      </a:r>
                      <a:r>
                        <a:rPr sz="1000" spc="-5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lang="en-US" sz="1000" spc="-5" dirty="0">
                          <a:latin typeface="Carlito"/>
                          <a:cs typeface="Carlito"/>
                        </a:rPr>
                        <a:t>J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000" dirty="0">
                          <a:latin typeface="Carlito"/>
                          <a:cs typeface="Carlito"/>
                        </a:rPr>
                        <a:t>PE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AA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3718">
                <a:tc>
                  <a:txBody>
                    <a:bodyPr/>
                    <a:lstStyle/>
                    <a:p>
                      <a:pPr marL="89535">
                        <a:lnSpc>
                          <a:spcPts val="1270"/>
                        </a:lnSpc>
                      </a:pPr>
                      <a:r>
                        <a:rPr sz="1100" b="1" spc="-5" dirty="0">
                          <a:solidFill>
                            <a:srgbClr val="0C0C0C"/>
                          </a:solidFill>
                          <a:latin typeface="Carlito"/>
                          <a:cs typeface="Carlito"/>
                        </a:rPr>
                        <a:t>King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000" spc="-5" dirty="0">
                          <a:latin typeface="Carlito"/>
                          <a:cs typeface="Carlito"/>
                        </a:rPr>
                        <a:t>Art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000" spc="-5" dirty="0">
                          <a:latin typeface="Carlito"/>
                          <a:cs typeface="Carlito"/>
                        </a:rPr>
                        <a:t>Music</a:t>
                      </a:r>
                      <a:r>
                        <a:rPr sz="1000" spc="-6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lang="en-US" sz="1000" spc="-5" dirty="0">
                          <a:latin typeface="Carlito"/>
                          <a:cs typeface="Carlito"/>
                        </a:rPr>
                        <a:t>J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000" spc="-5" dirty="0">
                          <a:latin typeface="Carlito"/>
                          <a:cs typeface="Carlito"/>
                        </a:rPr>
                        <a:t>Music E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000" spc="-5" dirty="0">
                          <a:latin typeface="Carlito"/>
                          <a:cs typeface="Carlito"/>
                        </a:rPr>
                        <a:t>PE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lang="en-US" sz="1000" spc="-5" dirty="0">
                          <a:latin typeface="Carlito"/>
                          <a:cs typeface="Carlito"/>
                        </a:rPr>
                        <a:t>PE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000" dirty="0">
                          <a:latin typeface="Carlito"/>
                          <a:cs typeface="Carlito"/>
                        </a:rPr>
                        <a:t>Music E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941">
                <a:tc>
                  <a:txBody>
                    <a:bodyPr/>
                    <a:lstStyle/>
                    <a:p>
                      <a:pPr marL="89535">
                        <a:lnSpc>
                          <a:spcPts val="1275"/>
                        </a:lnSpc>
                      </a:pPr>
                      <a:r>
                        <a:rPr sz="1100" b="1" spc="-35" dirty="0">
                          <a:solidFill>
                            <a:srgbClr val="0C0C0C"/>
                          </a:solidFill>
                          <a:latin typeface="Carlito"/>
                          <a:cs typeface="Carlito"/>
                        </a:rPr>
                        <a:t>Walton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000" spc="-5" dirty="0">
                          <a:latin typeface="Carlito"/>
                          <a:cs typeface="Carlito"/>
                        </a:rPr>
                        <a:t>Media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</a:pPr>
                      <a:r>
                        <a:rPr lang="en-US" sz="1050" spc="-15" dirty="0">
                          <a:latin typeface="Carlito"/>
                          <a:cs typeface="Carlito"/>
                        </a:rPr>
                        <a:t>Art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lang="en-US" sz="1050" spc="-5" dirty="0">
                          <a:latin typeface="Carlito"/>
                          <a:cs typeface="Carlito"/>
                        </a:rPr>
                        <a:t>Music J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lang="en-US" sz="1000" spc="-5" dirty="0">
                          <a:latin typeface="Carlito"/>
                          <a:cs typeface="Carlito"/>
                        </a:rPr>
                        <a:t>Music E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lang="en-US" sz="900" spc="-5" dirty="0">
                          <a:latin typeface="Carlito"/>
                          <a:cs typeface="Carlito"/>
                        </a:rPr>
                        <a:t>PE</a:t>
                      </a:r>
                      <a:endParaRPr sz="900" dirty="0">
                        <a:latin typeface="Carlito"/>
                        <a:cs typeface="Carlito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000" dirty="0">
                          <a:latin typeface="Carlito"/>
                          <a:cs typeface="Carlito"/>
                        </a:rPr>
                        <a:t>Music J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AA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732D4365-64AD-42F1-B0AE-2B7F808E2090}"/>
              </a:ext>
            </a:extLst>
          </p:cNvPr>
          <p:cNvSpPr txBox="1"/>
          <p:nvPr/>
        </p:nvSpPr>
        <p:spPr>
          <a:xfrm>
            <a:off x="210400" y="5383110"/>
            <a:ext cx="3729990" cy="923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NBT.4 Fluently add and subtract multi-digit whole numbers using the standard algorithm.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343</Words>
  <Application>Microsoft Office PowerPoint</Application>
  <PresentationFormat>Custom</PresentationFormat>
  <Paragraphs>60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Our 4th Grade  Classroom News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M. Carson</dc:creator>
  <cp:lastModifiedBy>Lisa Carson</cp:lastModifiedBy>
  <cp:revision>3</cp:revision>
  <dcterms:created xsi:type="dcterms:W3CDTF">2020-08-24T11:16:46Z</dcterms:created>
  <dcterms:modified xsi:type="dcterms:W3CDTF">2020-08-30T14:06:33Z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2020-08-23T00:00:00Z</vt:filetime>
  </property>
  <property fmtid="{D5CDD505-2E9C-101B-9397-08002B2CF9AE}" pid="3" name="Creator">
    <vt:lpwstr>Microsoft® PowerPoint® for Office 365</vt:lpwstr>
  </property>
  <property fmtid="{D5CDD505-2E9C-101B-9397-08002B2CF9AE}" pid="4" name="LastSaved">
    <vt:filetime>2020-08-24T00:00:00Z</vt:filetime>
  </property>
</Properties>
</file>